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1" r:id="rId6"/>
    <p:sldId id="261" r:id="rId7"/>
    <p:sldId id="262" r:id="rId8"/>
    <p:sldId id="272" r:id="rId9"/>
    <p:sldId id="263" r:id="rId10"/>
    <p:sldId id="264" r:id="rId11"/>
    <p:sldId id="265" r:id="rId12"/>
    <p:sldId id="266" r:id="rId13"/>
    <p:sldId id="267" r:id="rId14"/>
    <p:sldId id="268" r:id="rId15"/>
    <p:sldId id="269"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70"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3" autoAdjust="0"/>
    <p:restoredTop sz="94660"/>
  </p:normalViewPr>
  <p:slideViewPr>
    <p:cSldViewPr snapToGrid="0">
      <p:cViewPr>
        <p:scale>
          <a:sx n="75" d="100"/>
          <a:sy n="75" d="100"/>
        </p:scale>
        <p:origin x="-33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17101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B6AF2C6-9A91-43EA-BA33-6A8A73686B55}" type="datetimeFigureOut">
              <a:rPr lang="en-IN" smtClean="0"/>
              <a:t>15-05-2020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27848564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2900846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2966276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2011055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66257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38685649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2912810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3507026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1308252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B6AF2C6-9A91-43EA-BA33-6A8A73686B55}" type="datetimeFigureOut">
              <a:rPr lang="en-IN" smtClean="0"/>
              <a:t>15-05-2020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1633220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B6AF2C6-9A91-43EA-BA33-6A8A73686B55}" type="datetimeFigureOut">
              <a:rPr lang="en-IN" smtClean="0"/>
              <a:t>15-05-2020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36042194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B6AF2C6-9A91-43EA-BA33-6A8A73686B55}" type="datetimeFigureOut">
              <a:rPr lang="en-IN" smtClean="0"/>
              <a:t>15-05-2020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262776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B6AF2C6-9A91-43EA-BA33-6A8A73686B55}" type="datetimeFigureOut">
              <a:rPr lang="en-IN" smtClean="0"/>
              <a:t>15-05-2020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3540303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6AF2C6-9A91-43EA-BA33-6A8A73686B55}" type="datetimeFigureOut">
              <a:rPr lang="en-IN" smtClean="0"/>
              <a:t>15-05-2020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272557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6AF2C6-9A91-43EA-BA33-6A8A73686B55}" type="datetimeFigureOut">
              <a:rPr lang="en-IN" smtClean="0"/>
              <a:t>15-05-2020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2690244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B6AF2C6-9A91-43EA-BA33-6A8A73686B55}" type="datetimeFigureOut">
              <a:rPr lang="en-IN" smtClean="0"/>
              <a:t>15-05-2020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0A40E68C-05EB-4EDF-BB63-68FA48798FB7}" type="slidenum">
              <a:rPr lang="en-IN" smtClean="0"/>
              <a:t>‹#›</a:t>
            </a:fld>
            <a:endParaRPr lang="en-IN"/>
          </a:p>
        </p:txBody>
      </p:sp>
    </p:spTree>
    <p:extLst>
      <p:ext uri="{BB962C8B-B14F-4D97-AF65-F5344CB8AC3E}">
        <p14:creationId xmlns:p14="http://schemas.microsoft.com/office/powerpoint/2010/main" val="26685107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B6AF2C6-9A91-43EA-BA33-6A8A73686B55}" type="datetimeFigureOut">
              <a:rPr lang="en-IN" smtClean="0"/>
              <a:t>15-05-2020</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A40E68C-05EB-4EDF-BB63-68FA48798FB7}" type="slidenum">
              <a:rPr lang="en-IN" smtClean="0"/>
              <a:t>‹#›</a:t>
            </a:fld>
            <a:endParaRPr lang="en-IN"/>
          </a:p>
        </p:txBody>
      </p:sp>
    </p:spTree>
    <p:extLst>
      <p:ext uri="{BB962C8B-B14F-4D97-AF65-F5344CB8AC3E}">
        <p14:creationId xmlns:p14="http://schemas.microsoft.com/office/powerpoint/2010/main" val="17464770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jpe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4" Type="http://schemas.openxmlformats.org/officeDocument/2006/relationships/image" Target="../media/image17.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A9A83B-5180-449A-9C8B-E5D69EE37791}"/>
              </a:ext>
            </a:extLst>
          </p:cNvPr>
          <p:cNvSpPr>
            <a:spLocks noGrp="1"/>
          </p:cNvSpPr>
          <p:nvPr>
            <p:ph type="ctrTitle"/>
          </p:nvPr>
        </p:nvSpPr>
        <p:spPr>
          <a:xfrm>
            <a:off x="684212" y="685800"/>
            <a:ext cx="9525190" cy="648050"/>
          </a:xfrm>
        </p:spPr>
        <p:txBody>
          <a:bodyPr>
            <a:normAutofit fontScale="90000"/>
          </a:bodyPr>
          <a:lstStyle/>
          <a:p>
            <a:r>
              <a:rPr lang="en-IN" dirty="0"/>
              <a:t>Major project  review</a:t>
            </a:r>
          </a:p>
        </p:txBody>
      </p:sp>
      <p:sp>
        <p:nvSpPr>
          <p:cNvPr id="3" name="Subtitle 2">
            <a:extLst>
              <a:ext uri="{FF2B5EF4-FFF2-40B4-BE49-F238E27FC236}">
                <a16:creationId xmlns:a16="http://schemas.microsoft.com/office/drawing/2014/main" xmlns="" id="{C848A765-48C1-41AE-9561-17911E5BA04E}"/>
              </a:ext>
            </a:extLst>
          </p:cNvPr>
          <p:cNvSpPr>
            <a:spLocks noGrp="1"/>
          </p:cNvSpPr>
          <p:nvPr>
            <p:ph type="subTitle" idx="1"/>
          </p:nvPr>
        </p:nvSpPr>
        <p:spPr>
          <a:xfrm>
            <a:off x="407375" y="3877423"/>
            <a:ext cx="6400800" cy="1947333"/>
          </a:xfrm>
        </p:spPr>
        <p:txBody>
          <a:bodyPr/>
          <a:lstStyle/>
          <a:p>
            <a:pPr algn="r"/>
            <a:r>
              <a:rPr lang="en-IN" dirty="0"/>
              <a:t>HARSH TIWARI (RA1611008010201)</a:t>
            </a:r>
          </a:p>
          <a:p>
            <a:pPr algn="r"/>
            <a:r>
              <a:rPr lang="en-IN" dirty="0"/>
              <a:t>KUSH  DEEPAK SHARMA (RA1611008010301)</a:t>
            </a:r>
          </a:p>
          <a:p>
            <a:pPr algn="r"/>
            <a:r>
              <a:rPr lang="en-IN" dirty="0"/>
              <a:t>SANAL SINGH TOMAR (RA16110080509)</a:t>
            </a:r>
          </a:p>
        </p:txBody>
      </p:sp>
    </p:spTree>
    <p:extLst>
      <p:ext uri="{BB962C8B-B14F-4D97-AF65-F5344CB8AC3E}">
        <p14:creationId xmlns:p14="http://schemas.microsoft.com/office/powerpoint/2010/main" val="32882326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87A0DF54-B8C2-4B24-86FD-4FDAD3468BD4}"/>
              </a:ext>
            </a:extLst>
          </p:cNvPr>
          <p:cNvSpPr>
            <a:spLocks noGrp="1"/>
          </p:cNvSpPr>
          <p:nvPr>
            <p:ph type="subTitle" idx="1"/>
          </p:nvPr>
        </p:nvSpPr>
        <p:spPr>
          <a:xfrm>
            <a:off x="369115" y="520117"/>
            <a:ext cx="11593585" cy="5863905"/>
          </a:xfrm>
        </p:spPr>
        <p:txBody>
          <a:bodyPr/>
          <a:lstStyle/>
          <a:p>
            <a:pPr marL="342900" indent="-342900">
              <a:buFont typeface="Wingdings" panose="05000000000000000000" pitchFamily="2" charset="2"/>
              <a:buChar char="v"/>
            </a:pPr>
            <a:r>
              <a:rPr lang="en-IN" dirty="0"/>
              <a:t>The second was reviewed and proposed by J. Dai, implemented by using android phone which is equipped with the accelerometer and an orientation sensor to known whether driver is drunk or not. An android app is installed in the system with stores the data about the vehicle acceleration speed and sudden braking system. if vehicle cross the speed limit. Sudden braking then app gets activated start alarm.</a:t>
            </a:r>
          </a:p>
          <a:p>
            <a:pPr marL="342900" indent="-342900">
              <a:buFont typeface="Wingdings" panose="05000000000000000000" pitchFamily="2" charset="2"/>
              <a:buChar char="v"/>
            </a:pPr>
            <a:r>
              <a:rPr lang="en-IN" dirty="0"/>
              <a:t>Third method is about the physiological behaviour of the drunken person as well as the physical changes, which can be detected by using the special sensors. The main changes in the body is sudden increase in the heart beat.</a:t>
            </a:r>
          </a:p>
        </p:txBody>
      </p:sp>
    </p:spTree>
    <p:extLst>
      <p:ext uri="{BB962C8B-B14F-4D97-AF65-F5344CB8AC3E}">
        <p14:creationId xmlns:p14="http://schemas.microsoft.com/office/powerpoint/2010/main" val="2922360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25B49696-42CB-4AA8-9749-C8B1304A0E10}"/>
              </a:ext>
            </a:extLst>
          </p:cNvPr>
          <p:cNvSpPr>
            <a:spLocks noGrp="1"/>
          </p:cNvSpPr>
          <p:nvPr>
            <p:ph type="ctrTitle"/>
          </p:nvPr>
        </p:nvSpPr>
        <p:spPr>
          <a:xfrm>
            <a:off x="684211" y="685799"/>
            <a:ext cx="8929571" cy="891331"/>
          </a:xfrm>
        </p:spPr>
        <p:txBody>
          <a:bodyPr/>
          <a:lstStyle/>
          <a:p>
            <a:r>
              <a:rPr lang="en-IN" dirty="0"/>
              <a:t>Drawbacks of the system</a:t>
            </a:r>
          </a:p>
        </p:txBody>
      </p:sp>
      <p:sp>
        <p:nvSpPr>
          <p:cNvPr id="5" name="Subtitle 4">
            <a:extLst>
              <a:ext uri="{FF2B5EF4-FFF2-40B4-BE49-F238E27FC236}">
                <a16:creationId xmlns:a16="http://schemas.microsoft.com/office/drawing/2014/main" xmlns="" id="{8818A399-93A8-4A6F-BC6B-15A57D29F2F0}"/>
              </a:ext>
            </a:extLst>
          </p:cNvPr>
          <p:cNvSpPr>
            <a:spLocks noGrp="1"/>
          </p:cNvSpPr>
          <p:nvPr>
            <p:ph type="subTitle" idx="1"/>
          </p:nvPr>
        </p:nvSpPr>
        <p:spPr>
          <a:xfrm>
            <a:off x="578396" y="2277611"/>
            <a:ext cx="11035208" cy="4580389"/>
          </a:xfrm>
        </p:spPr>
        <p:txBody>
          <a:bodyPr/>
          <a:lstStyle/>
          <a:p>
            <a:pPr marL="342900" indent="-342900">
              <a:buFont typeface="Wingdings" panose="05000000000000000000" pitchFamily="2" charset="2"/>
              <a:buChar char="v"/>
            </a:pPr>
            <a:r>
              <a:rPr lang="en-IN" dirty="0"/>
              <a:t>Whole system depends on the mq-3 sensor only, if the sensor got damage no use.</a:t>
            </a:r>
          </a:p>
          <a:p>
            <a:pPr marL="342900" indent="-342900">
              <a:buFont typeface="Wingdings" panose="05000000000000000000" pitchFamily="2" charset="2"/>
              <a:buChar char="v"/>
            </a:pPr>
            <a:r>
              <a:rPr lang="en-IN" dirty="0"/>
              <a:t>Threshold value of the system is static.</a:t>
            </a:r>
          </a:p>
          <a:p>
            <a:pPr marL="342900" indent="-342900">
              <a:buFont typeface="Wingdings" panose="05000000000000000000" pitchFamily="2" charset="2"/>
              <a:buChar char="v"/>
            </a:pPr>
            <a:r>
              <a:rPr lang="en-IN" dirty="0"/>
              <a:t>A single algorithm is used for the entire system for all test conditions.</a:t>
            </a:r>
          </a:p>
          <a:p>
            <a:pPr marL="342900" indent="-342900">
              <a:buFont typeface="Wingdings" panose="05000000000000000000" pitchFamily="2" charset="2"/>
              <a:buChar char="v"/>
            </a:pPr>
            <a:r>
              <a:rPr lang="en-IN" dirty="0"/>
              <a:t> This method is depending on the Smartphone only, if phone does not work properly this method will fail.</a:t>
            </a:r>
          </a:p>
          <a:p>
            <a:pPr marL="342900" indent="-342900">
              <a:buFont typeface="Wingdings" panose="05000000000000000000" pitchFamily="2" charset="2"/>
              <a:buChar char="v"/>
            </a:pPr>
            <a:r>
              <a:rPr lang="en-IN" dirty="0"/>
              <a:t> Long time using of these sensors, may works inefficiently.</a:t>
            </a:r>
          </a:p>
          <a:p>
            <a:pPr marL="342900" indent="-342900">
              <a:buFont typeface="Wingdings" panose="05000000000000000000" pitchFamily="2" charset="2"/>
              <a:buChar char="v"/>
            </a:pPr>
            <a:r>
              <a:rPr lang="en-IN" dirty="0"/>
              <a:t> Wearing these sensors may cause distraction while driving.</a:t>
            </a:r>
          </a:p>
        </p:txBody>
      </p:sp>
    </p:spTree>
    <p:extLst>
      <p:ext uri="{BB962C8B-B14F-4D97-AF65-F5344CB8AC3E}">
        <p14:creationId xmlns:p14="http://schemas.microsoft.com/office/powerpoint/2010/main" val="2709824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52DA2388-040E-4609-80E4-F76A3DD00F44}"/>
              </a:ext>
            </a:extLst>
          </p:cNvPr>
          <p:cNvSpPr>
            <a:spLocks noGrp="1"/>
          </p:cNvSpPr>
          <p:nvPr>
            <p:ph type="ctrTitle"/>
          </p:nvPr>
        </p:nvSpPr>
        <p:spPr>
          <a:xfrm>
            <a:off x="684212" y="685799"/>
            <a:ext cx="9223186" cy="723551"/>
          </a:xfrm>
        </p:spPr>
        <p:txBody>
          <a:bodyPr>
            <a:normAutofit fontScale="90000"/>
          </a:bodyPr>
          <a:lstStyle/>
          <a:p>
            <a:r>
              <a:rPr lang="en-IN" dirty="0"/>
              <a:t>Proposed system</a:t>
            </a:r>
          </a:p>
        </p:txBody>
      </p:sp>
      <p:sp>
        <p:nvSpPr>
          <p:cNvPr id="5" name="Subtitle 4">
            <a:extLst>
              <a:ext uri="{FF2B5EF4-FFF2-40B4-BE49-F238E27FC236}">
                <a16:creationId xmlns:a16="http://schemas.microsoft.com/office/drawing/2014/main" xmlns="" id="{4FFA91A3-4407-425B-B3E7-C24CFDA904A8}"/>
              </a:ext>
            </a:extLst>
          </p:cNvPr>
          <p:cNvSpPr>
            <a:spLocks noGrp="1"/>
          </p:cNvSpPr>
          <p:nvPr>
            <p:ph type="subTitle" idx="1"/>
          </p:nvPr>
        </p:nvSpPr>
        <p:spPr>
          <a:xfrm>
            <a:off x="583543" y="1755008"/>
            <a:ext cx="11093931" cy="4417193"/>
          </a:xfrm>
        </p:spPr>
        <p:txBody>
          <a:bodyPr>
            <a:normAutofit/>
          </a:bodyPr>
          <a:lstStyle/>
          <a:p>
            <a:r>
              <a:rPr lang="en-IN" dirty="0"/>
              <a:t>Different methods were proposed to the existing major problem drunken driving detection, but we didn’t get proper measurements by this. Therefore, we propose a novel method to combine a number of factors and personalize for testing  people, other than normal approach.</a:t>
            </a:r>
          </a:p>
          <a:p>
            <a:endParaRPr lang="en-IN" dirty="0"/>
          </a:p>
          <a:p>
            <a:r>
              <a:rPr lang="en-IN" dirty="0"/>
              <a:t>The various parameters considered for the proposed project are:</a:t>
            </a:r>
          </a:p>
          <a:p>
            <a:r>
              <a:rPr lang="en-IN" dirty="0"/>
              <a:t>• Blood pressure and pulse rating</a:t>
            </a:r>
          </a:p>
          <a:p>
            <a:r>
              <a:rPr lang="en-IN" dirty="0"/>
              <a:t>• Alcohol content</a:t>
            </a:r>
          </a:p>
          <a:p>
            <a:r>
              <a:rPr lang="en-IN" dirty="0"/>
              <a:t>• Smoke content</a:t>
            </a:r>
          </a:p>
          <a:p>
            <a:r>
              <a:rPr lang="en-IN" dirty="0"/>
              <a:t>• Facial expressions</a:t>
            </a:r>
          </a:p>
        </p:txBody>
      </p:sp>
    </p:spTree>
    <p:extLst>
      <p:ext uri="{BB962C8B-B14F-4D97-AF65-F5344CB8AC3E}">
        <p14:creationId xmlns:p14="http://schemas.microsoft.com/office/powerpoint/2010/main" val="11836198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xmlns="" id="{25E50E43-3C05-4BA6-B523-DCCE11879F46}"/>
              </a:ext>
            </a:extLst>
          </p:cNvPr>
          <p:cNvSpPr>
            <a:spLocks noGrp="1"/>
          </p:cNvSpPr>
          <p:nvPr>
            <p:ph type="subTitle" idx="1"/>
          </p:nvPr>
        </p:nvSpPr>
        <p:spPr>
          <a:xfrm>
            <a:off x="369116" y="411061"/>
            <a:ext cx="11400638" cy="6065240"/>
          </a:xfrm>
        </p:spPr>
        <p:txBody>
          <a:bodyPr>
            <a:normAutofit lnSpcReduction="10000"/>
          </a:bodyPr>
          <a:lstStyle/>
          <a:p>
            <a:pPr>
              <a:lnSpc>
                <a:spcPct val="150000"/>
              </a:lnSpc>
            </a:pPr>
            <a:r>
              <a:rPr lang="en-IN" dirty="0"/>
              <a:t>When the driver touches the start/stop button, the detection system will be powered and activated. Now-a-days our cars are getting smarter and a new safety feature is being developed to protect against drunk driving. The touch based technology reads blood alcohol below the skin surface. Touch sensors will be placed in the car ignition button or in the gearshift shine. A beam of light on to a finger, this touch based system uses infrared ray’s spectroscopy to detect the level of alcohol in the blood. Alcohol absorbs specific wavelengths of light by measuring the lights intensity the system can precisely pinpoint driver’s blood alcohol level. If the blood alcohol concentration rises above the legal limit, the system counts as ‘1’, if not ‘0’. Simultaneously the system moves to other sensors i.e. breath based system (using MQ-3 alcohol sensor), Heart beat sensor, Facial recognition system. When these sensors above the alcoholic legal limit, it counts as ‘1’, if not ‘0’ for all the sensors. If the system matches three of the sensors automatically the ignition will be off.</a:t>
            </a:r>
          </a:p>
        </p:txBody>
      </p:sp>
    </p:spTree>
    <p:extLst>
      <p:ext uri="{BB962C8B-B14F-4D97-AF65-F5344CB8AC3E}">
        <p14:creationId xmlns:p14="http://schemas.microsoft.com/office/powerpoint/2010/main" val="240320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1597E535-D3FE-4599-8C2E-F0A1F668704F}"/>
              </a:ext>
            </a:extLst>
          </p:cNvPr>
          <p:cNvSpPr>
            <a:spLocks noGrp="1"/>
          </p:cNvSpPr>
          <p:nvPr>
            <p:ph type="ctrTitle"/>
          </p:nvPr>
        </p:nvSpPr>
        <p:spPr>
          <a:xfrm>
            <a:off x="684212" y="685799"/>
            <a:ext cx="9709748" cy="740329"/>
          </a:xfrm>
        </p:spPr>
        <p:txBody>
          <a:bodyPr>
            <a:normAutofit fontScale="90000"/>
          </a:bodyPr>
          <a:lstStyle/>
          <a:p>
            <a:r>
              <a:rPr lang="en-IN" dirty="0"/>
              <a:t>Usefulness of the project</a:t>
            </a:r>
          </a:p>
        </p:txBody>
      </p:sp>
      <p:sp>
        <p:nvSpPr>
          <p:cNvPr id="5" name="Subtitle 4">
            <a:extLst>
              <a:ext uri="{FF2B5EF4-FFF2-40B4-BE49-F238E27FC236}">
                <a16:creationId xmlns:a16="http://schemas.microsoft.com/office/drawing/2014/main" xmlns="" id="{C94328EB-55DA-4D72-AD6C-504B452990BC}"/>
              </a:ext>
            </a:extLst>
          </p:cNvPr>
          <p:cNvSpPr>
            <a:spLocks noGrp="1"/>
          </p:cNvSpPr>
          <p:nvPr>
            <p:ph type="subTitle" idx="1"/>
          </p:nvPr>
        </p:nvSpPr>
        <p:spPr>
          <a:xfrm>
            <a:off x="625488" y="1780175"/>
            <a:ext cx="11228155" cy="4696126"/>
          </a:xfrm>
        </p:spPr>
        <p:txBody>
          <a:bodyPr>
            <a:normAutofit/>
          </a:bodyPr>
          <a:lstStyle/>
          <a:p>
            <a:r>
              <a:rPr lang="en-IN" b="1" dirty="0"/>
              <a:t>Safe driving</a:t>
            </a:r>
            <a:r>
              <a:rPr lang="en-IN" dirty="0"/>
              <a:t>: There are many accidents in which the driver often loses his precious life under the influence of alcohol.</a:t>
            </a:r>
          </a:p>
          <a:p>
            <a:endParaRPr lang="en-IN" dirty="0"/>
          </a:p>
          <a:p>
            <a:r>
              <a:rPr lang="en-IN" b="1" dirty="0"/>
              <a:t>Prevents traffic chaos</a:t>
            </a:r>
            <a:r>
              <a:rPr lang="en-IN" dirty="0"/>
              <a:t>: A person under the influence of alcohol doesn’t have control over his actions as it impacts synchronised coordination of brain and body, as a result, he/she violates the traffic rules which can prove to be fatal. The proposed system takes action based on the alcohol content. </a:t>
            </a:r>
          </a:p>
          <a:p>
            <a:endParaRPr lang="en-IN" dirty="0"/>
          </a:p>
          <a:p>
            <a:r>
              <a:rPr lang="en-IN" b="1" dirty="0"/>
              <a:t>Compact size</a:t>
            </a:r>
            <a:r>
              <a:rPr lang="en-IN" dirty="0"/>
              <a:t>: Only the MQ-3 alcohol sensor has to be placed on the steering wheel and the rest of the components are hidden. The MQ3 sensor doesn’t occupy more than 3 inches space.</a:t>
            </a:r>
          </a:p>
          <a:p>
            <a:r>
              <a:rPr lang="en-IN" dirty="0"/>
              <a:t> </a:t>
            </a:r>
          </a:p>
        </p:txBody>
      </p:sp>
    </p:spTree>
    <p:extLst>
      <p:ext uri="{BB962C8B-B14F-4D97-AF65-F5344CB8AC3E}">
        <p14:creationId xmlns:p14="http://schemas.microsoft.com/office/powerpoint/2010/main" val="1057517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8E4235F-C131-4D10-9E8C-6235EFC41273}"/>
              </a:ext>
            </a:extLst>
          </p:cNvPr>
          <p:cNvSpPr>
            <a:spLocks noGrp="1"/>
          </p:cNvSpPr>
          <p:nvPr>
            <p:ph idx="1"/>
          </p:nvPr>
        </p:nvSpPr>
        <p:spPr>
          <a:xfrm>
            <a:off x="684212" y="685800"/>
            <a:ext cx="11035208" cy="5639499"/>
          </a:xfrm>
        </p:spPr>
        <p:txBody>
          <a:bodyPr/>
          <a:lstStyle/>
          <a:p>
            <a:pPr marL="0" indent="0">
              <a:buNone/>
            </a:pPr>
            <a:r>
              <a:rPr lang="en-IN" b="1" dirty="0"/>
              <a:t>Reduced number of accidents</a:t>
            </a:r>
            <a:r>
              <a:rPr lang="en-IN" dirty="0"/>
              <a:t>: The main focus of this system is to reduce the number of accidents due to alcohol consumption during driving. The embedded GPS alerts the registered mobile number so that action can get initiated and the victim get immediate medical attention (often the reason cited for fatality is delayed medical care).</a:t>
            </a:r>
          </a:p>
          <a:p>
            <a:pPr marL="0" indent="0">
              <a:buNone/>
            </a:pPr>
            <a:endParaRPr lang="en-IN" dirty="0"/>
          </a:p>
          <a:p>
            <a:pPr marL="0" indent="0">
              <a:buNone/>
            </a:pPr>
            <a:r>
              <a:rPr lang="en-IN" b="1" dirty="0"/>
              <a:t>Apt complementing device for cops</a:t>
            </a:r>
            <a:r>
              <a:rPr lang="en-IN" dirty="0"/>
              <a:t>: Every vehicle cannot be checked by the cops manually. This device can automate the process (alerts can be made to reach the local police station), thus freeing the cops to task more important tasks such as investigation of robbery, murder and other crimes in the society.</a:t>
            </a:r>
          </a:p>
          <a:p>
            <a:pPr marL="0" indent="0">
              <a:buNone/>
            </a:pPr>
            <a:endParaRPr lang="en-IN" dirty="0"/>
          </a:p>
          <a:p>
            <a:pPr marL="0" indent="0">
              <a:buNone/>
            </a:pPr>
            <a:r>
              <a:rPr lang="en-IN" b="1" dirty="0"/>
              <a:t>Safety of innocent public</a:t>
            </a:r>
            <a:r>
              <a:rPr lang="en-IN" dirty="0"/>
              <a:t>: We could avoid embarrassing or harmful incidents by  taking  </a:t>
            </a:r>
            <a:r>
              <a:rPr lang="en-IN" dirty="0" err="1"/>
              <a:t>sutaible</a:t>
            </a:r>
            <a:r>
              <a:rPr lang="en-IN" dirty="0"/>
              <a:t> precautions.</a:t>
            </a:r>
          </a:p>
          <a:p>
            <a:endParaRPr lang="en-IN" dirty="0"/>
          </a:p>
        </p:txBody>
      </p:sp>
    </p:spTree>
    <p:extLst>
      <p:ext uri="{BB962C8B-B14F-4D97-AF65-F5344CB8AC3E}">
        <p14:creationId xmlns:p14="http://schemas.microsoft.com/office/powerpoint/2010/main" val="2597214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D0D757-DB85-45E3-8BD7-F6F021A5DFCD}"/>
              </a:ext>
            </a:extLst>
          </p:cNvPr>
          <p:cNvSpPr>
            <a:spLocks noGrp="1"/>
          </p:cNvSpPr>
          <p:nvPr>
            <p:ph type="title"/>
          </p:nvPr>
        </p:nvSpPr>
        <p:spPr>
          <a:xfrm>
            <a:off x="1828800" y="2508903"/>
            <a:ext cx="8534400" cy="1507067"/>
          </a:xfrm>
        </p:spPr>
        <p:txBody>
          <a:bodyPr/>
          <a:lstStyle/>
          <a:p>
            <a:r>
              <a:rPr lang="en-IN" dirty="0"/>
              <a:t>Proposed system Architecture</a:t>
            </a:r>
          </a:p>
        </p:txBody>
      </p:sp>
    </p:spTree>
    <p:extLst>
      <p:ext uri="{BB962C8B-B14F-4D97-AF65-F5344CB8AC3E}">
        <p14:creationId xmlns:p14="http://schemas.microsoft.com/office/powerpoint/2010/main" val="1510282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2E7C9185-9F89-4F7D-BA12-38253E338606}"/>
              </a:ext>
            </a:extLst>
          </p:cNvPr>
          <p:cNvPicPr>
            <a:picLocks noChangeAspect="1"/>
          </p:cNvPicPr>
          <p:nvPr/>
        </p:nvPicPr>
        <p:blipFill>
          <a:blip r:embed="rId2"/>
          <a:stretch>
            <a:fillRect/>
          </a:stretch>
        </p:blipFill>
        <p:spPr>
          <a:xfrm>
            <a:off x="3252736" y="0"/>
            <a:ext cx="5686527" cy="6858000"/>
          </a:xfrm>
          <a:prstGeom prst="rect">
            <a:avLst/>
          </a:prstGeom>
        </p:spPr>
      </p:pic>
    </p:spTree>
    <p:extLst>
      <p:ext uri="{BB962C8B-B14F-4D97-AF65-F5344CB8AC3E}">
        <p14:creationId xmlns:p14="http://schemas.microsoft.com/office/powerpoint/2010/main" val="254544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A97294-70C7-4EC6-90D8-5CBD97C802E4}"/>
              </a:ext>
            </a:extLst>
          </p:cNvPr>
          <p:cNvSpPr>
            <a:spLocks noGrp="1"/>
          </p:cNvSpPr>
          <p:nvPr>
            <p:ph type="title"/>
          </p:nvPr>
        </p:nvSpPr>
        <p:spPr>
          <a:xfrm>
            <a:off x="1324291" y="2558779"/>
            <a:ext cx="8534400" cy="1507067"/>
          </a:xfrm>
        </p:spPr>
        <p:txBody>
          <a:bodyPr/>
          <a:lstStyle/>
          <a:p>
            <a:r>
              <a:rPr lang="en-IN" dirty="0"/>
              <a:t>Drowsiness detection module</a:t>
            </a:r>
          </a:p>
        </p:txBody>
      </p:sp>
    </p:spTree>
    <p:extLst>
      <p:ext uri="{BB962C8B-B14F-4D97-AF65-F5344CB8AC3E}">
        <p14:creationId xmlns:p14="http://schemas.microsoft.com/office/powerpoint/2010/main" val="3826788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CFE0E9AC-E943-4D77-8327-6266D6F55163}"/>
              </a:ext>
            </a:extLst>
          </p:cNvPr>
          <p:cNvSpPr/>
          <p:nvPr/>
        </p:nvSpPr>
        <p:spPr>
          <a:xfrm>
            <a:off x="687185" y="878189"/>
            <a:ext cx="8282248" cy="878895"/>
          </a:xfrm>
          <a:prstGeom prst="rect">
            <a:avLst/>
          </a:prstGeom>
        </p:spPr>
        <p:txBody>
          <a:bodyPr wrap="square">
            <a:spAutoFit/>
          </a:bodyPr>
          <a:lstStyle/>
          <a:p>
            <a:pPr algn="just" fontAlgn="base">
              <a:lnSpc>
                <a:spcPct val="150000"/>
              </a:lnSpc>
              <a:spcAft>
                <a:spcPts val="0"/>
              </a:spcAft>
            </a:pPr>
            <a:r>
              <a:rPr lang="en-IN" b="1" dirty="0">
                <a:solidFill>
                  <a:srgbClr val="555555"/>
                </a:solidFill>
                <a:latin typeface="Times New Roman" panose="02020603050405020304" pitchFamily="18" charset="0"/>
                <a:ea typeface="Calibri" panose="020F0502020204030204" pitchFamily="34" charset="0"/>
                <a:cs typeface="Times New Roman" panose="02020603050405020304" pitchFamily="18" charset="0"/>
              </a:rPr>
              <a:t>Step 1:</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50000"/>
              </a:lnSpc>
              <a:spcAft>
                <a:spcPts val="0"/>
              </a:spcAft>
            </a:pPr>
            <a:r>
              <a:rPr lang="en-IN" dirty="0">
                <a:solidFill>
                  <a:srgbClr val="555555"/>
                </a:solidFill>
                <a:latin typeface="Times New Roman" panose="02020603050405020304" pitchFamily="18" charset="0"/>
                <a:ea typeface="Calibri" panose="020F0502020204030204" pitchFamily="34" charset="0"/>
                <a:cs typeface="Times New Roman" panose="02020603050405020304" pitchFamily="18" charset="0"/>
              </a:rPr>
              <a:t>First, the camera has to be setup that monitors a stream for faces.</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A78E3EA2-D418-434B-82B2-00CF3DDE090D}"/>
              </a:ext>
            </a:extLst>
          </p:cNvPr>
          <p:cNvPicPr/>
          <p:nvPr/>
        </p:nvPicPr>
        <p:blipFill>
          <a:blip r:embed="rId2"/>
          <a:stretch>
            <a:fillRect/>
          </a:stretch>
        </p:blipFill>
        <p:spPr>
          <a:xfrm>
            <a:off x="2955925" y="2299999"/>
            <a:ext cx="5731510" cy="3820795"/>
          </a:xfrm>
          <a:prstGeom prst="rect">
            <a:avLst/>
          </a:prstGeom>
        </p:spPr>
      </p:pic>
    </p:spTree>
    <p:extLst>
      <p:ext uri="{BB962C8B-B14F-4D97-AF65-F5344CB8AC3E}">
        <p14:creationId xmlns:p14="http://schemas.microsoft.com/office/powerpoint/2010/main" val="4079797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F3B6C0-4132-4FE4-9EF5-13774DA55580}"/>
              </a:ext>
            </a:extLst>
          </p:cNvPr>
          <p:cNvSpPr>
            <a:spLocks noGrp="1"/>
          </p:cNvSpPr>
          <p:nvPr>
            <p:ph type="title"/>
          </p:nvPr>
        </p:nvSpPr>
        <p:spPr>
          <a:xfrm>
            <a:off x="192502" y="2239860"/>
            <a:ext cx="11803880" cy="1669409"/>
          </a:xfrm>
        </p:spPr>
        <p:txBody>
          <a:bodyPr>
            <a:normAutofit fontScale="90000"/>
          </a:bodyPr>
          <a:lstStyle/>
          <a:p>
            <a:pPr algn="ctr"/>
            <a:r>
              <a:rPr lang="en-IN" dirty="0"/>
              <a:t>Narcotic identification and interaction checker based on IoT and Machine learning to minimise the fatalities </a:t>
            </a:r>
            <a:br>
              <a:rPr lang="en-IN" dirty="0"/>
            </a:br>
            <a:endParaRPr lang="en-IN" dirty="0"/>
          </a:p>
        </p:txBody>
      </p:sp>
    </p:spTree>
    <p:extLst>
      <p:ext uri="{BB962C8B-B14F-4D97-AF65-F5344CB8AC3E}">
        <p14:creationId xmlns:p14="http://schemas.microsoft.com/office/powerpoint/2010/main" val="13321033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748B84ED-027D-4EBE-9B98-45A0D72691C0}"/>
              </a:ext>
            </a:extLst>
          </p:cNvPr>
          <p:cNvSpPr/>
          <p:nvPr/>
        </p:nvSpPr>
        <p:spPr>
          <a:xfrm>
            <a:off x="515389" y="919753"/>
            <a:ext cx="8520545" cy="1294393"/>
          </a:xfrm>
          <a:prstGeom prst="rect">
            <a:avLst/>
          </a:prstGeom>
        </p:spPr>
        <p:txBody>
          <a:bodyPr wrap="square">
            <a:spAutoFit/>
          </a:bodyPr>
          <a:lstStyle/>
          <a:p>
            <a:pPr algn="just" fontAlgn="base">
              <a:lnSpc>
                <a:spcPct val="150000"/>
              </a:lnSpc>
              <a:spcAft>
                <a:spcPts val="0"/>
              </a:spcAft>
            </a:pPr>
            <a:r>
              <a:rPr lang="en-IN" b="1" dirty="0">
                <a:solidFill>
                  <a:srgbClr val="555555"/>
                </a:solidFill>
                <a:latin typeface="Times New Roman" panose="02020603050405020304" pitchFamily="18" charset="0"/>
                <a:ea typeface="Calibri" panose="020F0502020204030204" pitchFamily="34" charset="0"/>
                <a:cs typeface="Times New Roman" panose="02020603050405020304" pitchFamily="18" charset="0"/>
              </a:rPr>
              <a:t>Step 2:</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solidFill>
                  <a:srgbClr val="555555"/>
                </a:solidFill>
                <a:latin typeface="Times New Roman" panose="02020603050405020304" pitchFamily="18" charset="0"/>
                <a:ea typeface="Calibri" panose="020F0502020204030204" pitchFamily="34" charset="0"/>
                <a:cs typeface="Times New Roman" panose="02020603050405020304" pitchFamily="18" charset="0"/>
              </a:rPr>
              <a:t>If a face is found, the facial landmark detection is applied and the eye regions are being extracted.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xmlns="" id="{CA066701-0D1C-4220-A6C6-D3565D1A1BA0}"/>
              </a:ext>
            </a:extLst>
          </p:cNvPr>
          <p:cNvPicPr/>
          <p:nvPr/>
        </p:nvPicPr>
        <p:blipFill>
          <a:blip r:embed="rId2"/>
          <a:stretch>
            <a:fillRect/>
          </a:stretch>
        </p:blipFill>
        <p:spPr>
          <a:xfrm>
            <a:off x="2723111" y="2657475"/>
            <a:ext cx="5715000" cy="3371850"/>
          </a:xfrm>
          <a:prstGeom prst="rect">
            <a:avLst/>
          </a:prstGeom>
        </p:spPr>
      </p:pic>
    </p:spTree>
    <p:extLst>
      <p:ext uri="{BB962C8B-B14F-4D97-AF65-F5344CB8AC3E}">
        <p14:creationId xmlns:p14="http://schemas.microsoft.com/office/powerpoint/2010/main" val="2959934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851082B-E691-4861-BA4F-F884DA9AEC1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8509" y="299260"/>
            <a:ext cx="6484562" cy="4757910"/>
          </a:xfrm>
          <a:prstGeom prst="rect">
            <a:avLst/>
          </a:prstGeom>
          <a:noFill/>
          <a:ln>
            <a:noFill/>
          </a:ln>
        </p:spPr>
      </p:pic>
      <p:sp>
        <p:nvSpPr>
          <p:cNvPr id="5" name="Rectangle 4">
            <a:extLst>
              <a:ext uri="{FF2B5EF4-FFF2-40B4-BE49-F238E27FC236}">
                <a16:creationId xmlns:a16="http://schemas.microsoft.com/office/drawing/2014/main" xmlns="" id="{0F8336B4-ECF6-4F05-95DC-C66B09E794E9}"/>
              </a:ext>
            </a:extLst>
          </p:cNvPr>
          <p:cNvSpPr/>
          <p:nvPr/>
        </p:nvSpPr>
        <p:spPr>
          <a:xfrm>
            <a:off x="471055" y="5466649"/>
            <a:ext cx="8955578" cy="646331"/>
          </a:xfrm>
          <a:prstGeom prst="rect">
            <a:avLst/>
          </a:prstGeom>
        </p:spPr>
        <p:txBody>
          <a:bodyPr wrap="square">
            <a:spAutoFit/>
          </a:bodyPr>
          <a:lstStyle/>
          <a:p>
            <a:r>
              <a:rPr lang="en-IN" dirty="0">
                <a:latin typeface="Times New Roman" panose="02020603050405020304" pitchFamily="18" charset="0"/>
                <a:ea typeface="Calibri" panose="020F0502020204030204" pitchFamily="34" charset="0"/>
              </a:rPr>
              <a:t>to extract the eye regions from a set of facial landmarks, it is simply needed to know the correct array slice indexes.</a:t>
            </a:r>
            <a:endParaRPr lang="en-IN" dirty="0"/>
          </a:p>
        </p:txBody>
      </p:sp>
    </p:spTree>
    <p:extLst>
      <p:ext uri="{BB962C8B-B14F-4D97-AF65-F5344CB8AC3E}">
        <p14:creationId xmlns:p14="http://schemas.microsoft.com/office/powerpoint/2010/main" val="11387562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3FE6F894-85CE-4A97-842C-175CB775DBA2}"/>
              </a:ext>
            </a:extLst>
          </p:cNvPr>
          <p:cNvSpPr/>
          <p:nvPr/>
        </p:nvSpPr>
        <p:spPr>
          <a:xfrm>
            <a:off x="706582" y="710583"/>
            <a:ext cx="8628611" cy="1396985"/>
          </a:xfrm>
          <a:prstGeom prst="rect">
            <a:avLst/>
          </a:prstGeom>
        </p:spPr>
        <p:txBody>
          <a:bodyPr wrap="square">
            <a:spAutoFit/>
          </a:bodyPr>
          <a:lstStyle/>
          <a:p>
            <a:pPr algn="just">
              <a:lnSpc>
                <a:spcPct val="150000"/>
              </a:lnSpc>
              <a:spcAft>
                <a:spcPts val="800"/>
              </a:spcAft>
            </a:pPr>
            <a:r>
              <a:rPr lang="en-IN" b="1" dirty="0">
                <a:solidFill>
                  <a:srgbClr val="555555"/>
                </a:solidFill>
                <a:latin typeface="Times New Roman" panose="02020603050405020304" pitchFamily="18" charset="0"/>
                <a:ea typeface="Calibri" panose="020F0502020204030204" pitchFamily="34" charset="0"/>
                <a:cs typeface="Times New Roman" panose="02020603050405020304" pitchFamily="18" charset="0"/>
              </a:rPr>
              <a:t>Step 3:</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solidFill>
                  <a:srgbClr val="555555"/>
                </a:solidFill>
                <a:latin typeface="Times New Roman" panose="02020603050405020304" pitchFamily="18" charset="0"/>
                <a:ea typeface="Calibri" panose="020F0502020204030204" pitchFamily="34" charset="0"/>
                <a:cs typeface="Times New Roman" panose="02020603050405020304" pitchFamily="18" charset="0"/>
              </a:rPr>
              <a:t>Now that the eye regions have been obtained, the eye aspect ratio (EAR) can be computed easily to determine if the eyes are closed.</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xmlns="" id="{7EC61C61-7597-4D15-A096-A60B81C8943C}"/>
              </a:ext>
            </a:extLst>
          </p:cNvPr>
          <p:cNvSpPr/>
          <p:nvPr/>
        </p:nvSpPr>
        <p:spPr>
          <a:xfrm>
            <a:off x="706582" y="3902671"/>
            <a:ext cx="8437418" cy="1396985"/>
          </a:xfrm>
          <a:prstGeom prst="rect">
            <a:avLst/>
          </a:prstGeom>
        </p:spPr>
        <p:txBody>
          <a:bodyPr wrap="square">
            <a:spAutoFit/>
          </a:bodyPr>
          <a:lstStyle/>
          <a:p>
            <a:pPr algn="just">
              <a:lnSpc>
                <a:spcPct val="150000"/>
              </a:lnSpc>
              <a:spcAft>
                <a:spcPts val="800"/>
              </a:spcAft>
            </a:pPr>
            <a:r>
              <a:rPr lang="en-IN" b="1" dirty="0">
                <a:solidFill>
                  <a:srgbClr val="555555"/>
                </a:solidFill>
                <a:latin typeface="Times New Roman" panose="02020603050405020304" pitchFamily="18" charset="0"/>
                <a:ea typeface="Calibri" panose="020F0502020204030204" pitchFamily="34" charset="0"/>
                <a:cs typeface="Times New Roman" panose="02020603050405020304" pitchFamily="18" charset="0"/>
              </a:rPr>
              <a:t>Step 4:</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800"/>
              </a:spcAft>
            </a:pPr>
            <a:r>
              <a:rPr lang="en-IN" dirty="0">
                <a:solidFill>
                  <a:srgbClr val="555555"/>
                </a:solidFill>
                <a:latin typeface="Times New Roman" panose="02020603050405020304" pitchFamily="18" charset="0"/>
                <a:ea typeface="Calibri" panose="020F0502020204030204" pitchFamily="34" charset="0"/>
                <a:cs typeface="Times New Roman" panose="02020603050405020304" pitchFamily="18" charset="0"/>
              </a:rPr>
              <a:t>If the eye aspect ratio indicates that the eyes have been closed for a sufficiently long enough amount of time, the sound of an alarm is raised to wake up the driver.</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259835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4C1A053-1939-418A-898A-BE7C1C8FCD19}"/>
              </a:ext>
            </a:extLst>
          </p:cNvPr>
          <p:cNvSpPr/>
          <p:nvPr/>
        </p:nvSpPr>
        <p:spPr>
          <a:xfrm>
            <a:off x="764771" y="548318"/>
            <a:ext cx="8786553" cy="5213415"/>
          </a:xfrm>
          <a:prstGeom prst="rect">
            <a:avLst/>
          </a:prstGeom>
        </p:spPr>
        <p:txBody>
          <a:bodyPr wrap="square">
            <a:spAutoFit/>
          </a:bodyPr>
          <a:lstStyle/>
          <a:p>
            <a:pPr algn="just" fontAlgn="base">
              <a:lnSpc>
                <a:spcPct val="150000"/>
              </a:lnSpc>
              <a:spcAft>
                <a:spcPts val="0"/>
              </a:spcAft>
            </a:pP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EYE_AR_THRESH is defined as constant variable</a:t>
            </a:r>
            <a:r>
              <a:rPr lang="en-IN" dirty="0">
                <a:latin typeface="Times New Roman" panose="02020603050405020304" pitchFamily="18" charset="0"/>
                <a:ea typeface="Times New Roman" panose="02020603050405020304" pitchFamily="18" charset="0"/>
                <a:cs typeface="Times New Roman" panose="02020603050405020304" pitchFamily="18" charset="0"/>
              </a:rPr>
              <a:t>. If the eye aspect ratio falls </a:t>
            </a:r>
            <a:r>
              <a:rPr lang="en-IN" i="1" dirty="0">
                <a:latin typeface="Times New Roman" panose="02020603050405020304" pitchFamily="18" charset="0"/>
                <a:ea typeface="Times New Roman" panose="02020603050405020304" pitchFamily="18" charset="0"/>
                <a:cs typeface="Times New Roman" panose="02020603050405020304" pitchFamily="18" charset="0"/>
              </a:rPr>
              <a:t>below</a:t>
            </a:r>
            <a:r>
              <a:rPr lang="en-IN" dirty="0">
                <a:latin typeface="Times New Roman" panose="02020603050405020304" pitchFamily="18" charset="0"/>
                <a:ea typeface="Times New Roman" panose="02020603050405020304" pitchFamily="18" charset="0"/>
                <a:cs typeface="Times New Roman" panose="02020603050405020304" pitchFamily="18" charset="0"/>
              </a:rPr>
              <a:t> this threshold, it will start counting the number of frames the person has closed their eyes for.</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50000"/>
              </a:lnSpc>
              <a:spcAft>
                <a:spcPts val="1440"/>
              </a:spcAft>
            </a:pPr>
            <a:r>
              <a:rPr lang="en-IN" dirty="0">
                <a:solidFill>
                  <a:srgbClr val="555555"/>
                </a:solidFill>
                <a:latin typeface="Times New Roman" panose="02020603050405020304" pitchFamily="18" charset="0"/>
                <a:ea typeface="Times New Roman" panose="02020603050405020304" pitchFamily="18" charset="0"/>
                <a:cs typeface="Times New Roman" panose="02020603050405020304" pitchFamily="18" charset="0"/>
              </a:rPr>
              <a:t>If the number of frames the person has closed their eyes in exceeds </a:t>
            </a: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EYE_AR_CONSEC_FRAMES, it will sound an alarm.</a:t>
            </a:r>
            <a:r>
              <a:rPr lang="en-IN" dirty="0">
                <a:solidFill>
                  <a:srgbClr val="555555"/>
                </a:solidFill>
                <a:latin typeface="Helvetica" panose="020B0604020202020204" pitchFamily="34" charset="0"/>
                <a:ea typeface="Times New Roman" panose="02020603050405020304" pitchFamily="18" charset="0"/>
                <a:cs typeface="Times New Roman" panose="02020603050405020304" pitchFamily="18" charset="0"/>
              </a:rPr>
              <a:t>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50000"/>
              </a:lnSpc>
              <a:spcAft>
                <a:spcPts val="0"/>
              </a:spcAft>
            </a:pP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EYE_AR_THRESH</a:t>
            </a:r>
            <a:r>
              <a:rPr lang="en-IN" dirty="0">
                <a:latin typeface="Times New Roman" panose="02020603050405020304" pitchFamily="18" charset="0"/>
                <a:ea typeface="Times New Roman" panose="02020603050405020304" pitchFamily="18" charset="0"/>
                <a:cs typeface="Times New Roman" panose="02020603050405020304" pitchFamily="18" charset="0"/>
              </a:rPr>
              <a:t> of </a:t>
            </a:r>
            <a:r>
              <a:rPr lang="en-IN"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0.3 </a:t>
            </a:r>
            <a:r>
              <a:rPr lang="en-IN" dirty="0">
                <a:latin typeface="Times New Roman" panose="02020603050405020304" pitchFamily="18" charset="0"/>
                <a:ea typeface="Times New Roman" panose="02020603050405020304" pitchFamily="18" charset="0"/>
                <a:cs typeface="Times New Roman" panose="02020603050405020304" pitchFamily="18" charset="0"/>
              </a:rPr>
              <a:t>works well in a variety of situations (although it is needed to train the application according to the situations).</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50000"/>
              </a:lnSpc>
              <a:spcAft>
                <a:spcPts val="0"/>
              </a:spcAft>
            </a:pP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The EYE_AR_CONSEC_FRAMES has been set to 48</a:t>
            </a:r>
            <a:r>
              <a:rPr lang="en-IN" dirty="0">
                <a:latin typeface="Times New Roman" panose="02020603050405020304" pitchFamily="18" charset="0"/>
                <a:ea typeface="Times New Roman" panose="02020603050405020304" pitchFamily="18" charset="0"/>
                <a:cs typeface="Times New Roman" panose="02020603050405020304" pitchFamily="18" charset="0"/>
              </a:rPr>
              <a:t>, meaning that if a person has closed their eyes for 48 consecutive frames, we’ll play the alarm sound. So that alarm sound on blinking of eyes could be prevented.</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50000"/>
              </a:lnSpc>
              <a:spcAft>
                <a:spcPts val="0"/>
              </a:spcAft>
            </a:pPr>
            <a:r>
              <a:rPr lang="en-IN" dirty="0">
                <a:latin typeface="Times New Roman" panose="02020603050405020304" pitchFamily="18" charset="0"/>
                <a:ea typeface="Times New Roman" panose="02020603050405020304" pitchFamily="18" charset="0"/>
                <a:cs typeface="Times New Roman" panose="02020603050405020304" pitchFamily="18" charset="0"/>
              </a:rPr>
              <a:t> </a:t>
            </a:r>
            <a:endParaRPr lang="en-IN" sz="1600" dirty="0">
              <a:latin typeface="Calibri" panose="020F0502020204030204" pitchFamily="34" charset="0"/>
              <a:ea typeface="Calibri" panose="020F0502020204030204" pitchFamily="34" charset="0"/>
              <a:cs typeface="Times New Roman" panose="02020603050405020304" pitchFamily="18" charset="0"/>
            </a:endParaRPr>
          </a:p>
          <a:p>
            <a:pPr algn="just" fontAlgn="base">
              <a:lnSpc>
                <a:spcPct val="150000"/>
              </a:lnSpc>
              <a:spcAft>
                <a:spcPts val="0"/>
              </a:spcAft>
            </a:pPr>
            <a:r>
              <a:rPr lang="en-IN"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The drowsiness detector could be made more sensitive by reducing the value of EYE_AR_CONSEC_FRAMES — similarly, it could be made less sensitive by increasing it.</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561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A82BA408-5D6E-439D-ABD9-A2D54384E83E}"/>
              </a:ext>
            </a:extLst>
          </p:cNvPr>
          <p:cNvPicPr>
            <a:picLocks noChangeAspect="1"/>
          </p:cNvPicPr>
          <p:nvPr/>
        </p:nvPicPr>
        <p:blipFill>
          <a:blip r:embed="rId2"/>
          <a:stretch>
            <a:fillRect/>
          </a:stretch>
        </p:blipFill>
        <p:spPr>
          <a:xfrm>
            <a:off x="3254346" y="4110644"/>
            <a:ext cx="3724275" cy="2057400"/>
          </a:xfrm>
          <a:prstGeom prst="rect">
            <a:avLst/>
          </a:prstGeom>
        </p:spPr>
      </p:pic>
      <p:sp>
        <p:nvSpPr>
          <p:cNvPr id="5" name="Rectangle 4">
            <a:extLst>
              <a:ext uri="{FF2B5EF4-FFF2-40B4-BE49-F238E27FC236}">
                <a16:creationId xmlns:a16="http://schemas.microsoft.com/office/drawing/2014/main" xmlns="" id="{0A68421D-1976-4061-9540-B490142AA2DE}"/>
              </a:ext>
            </a:extLst>
          </p:cNvPr>
          <p:cNvSpPr/>
          <p:nvPr/>
        </p:nvSpPr>
        <p:spPr>
          <a:xfrm>
            <a:off x="922713" y="2329641"/>
            <a:ext cx="8387542" cy="1200329"/>
          </a:xfrm>
          <a:prstGeom prst="rect">
            <a:avLst/>
          </a:prstGeom>
        </p:spPr>
        <p:txBody>
          <a:bodyPr wrap="square">
            <a:spAutoFit/>
          </a:bodyPr>
          <a:lstStyle/>
          <a:p>
            <a:r>
              <a:rPr lang="en-IN" dirty="0">
                <a:solidFill>
                  <a:srgbClr val="333333"/>
                </a:solidFill>
                <a:latin typeface="Source Sans Pro" panose="020B0604020202020204" pitchFamily="34" charset="0"/>
              </a:rPr>
              <a:t>The MQ-3 alcohol gas sensor consists of total 6-pins including A, H, B and the other three pins are A, H, B out of the total 6-pins we use only 4 pins. The two pins A, H are used for the heating purpose and the other two pins are used for the ground and power</a:t>
            </a:r>
            <a:endParaRPr lang="en-IN" dirty="0"/>
          </a:p>
        </p:txBody>
      </p:sp>
      <p:sp>
        <p:nvSpPr>
          <p:cNvPr id="6" name="TextBox 5">
            <a:extLst>
              <a:ext uri="{FF2B5EF4-FFF2-40B4-BE49-F238E27FC236}">
                <a16:creationId xmlns:a16="http://schemas.microsoft.com/office/drawing/2014/main" xmlns="" id="{E4D4B22B-978D-4162-9DBB-9A639771670D}"/>
              </a:ext>
            </a:extLst>
          </p:cNvPr>
          <p:cNvSpPr txBox="1"/>
          <p:nvPr/>
        </p:nvSpPr>
        <p:spPr>
          <a:xfrm>
            <a:off x="922713" y="689956"/>
            <a:ext cx="9193876" cy="769441"/>
          </a:xfrm>
          <a:prstGeom prst="rect">
            <a:avLst/>
          </a:prstGeom>
          <a:noFill/>
        </p:spPr>
        <p:txBody>
          <a:bodyPr wrap="square" rtlCol="0">
            <a:spAutoFit/>
          </a:bodyPr>
          <a:lstStyle/>
          <a:p>
            <a:r>
              <a:rPr lang="en-IN" sz="4400" dirty="0"/>
              <a:t>WORKING PRINCIPLE OF SENSORS</a:t>
            </a:r>
          </a:p>
        </p:txBody>
      </p:sp>
    </p:spTree>
    <p:extLst>
      <p:ext uri="{BB962C8B-B14F-4D97-AF65-F5344CB8AC3E}">
        <p14:creationId xmlns:p14="http://schemas.microsoft.com/office/powerpoint/2010/main" val="37473755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Q-135 Circuit Diagram">
            <a:extLst>
              <a:ext uri="{FF2B5EF4-FFF2-40B4-BE49-F238E27FC236}">
                <a16:creationId xmlns:a16="http://schemas.microsoft.com/office/drawing/2014/main" xmlns="" id="{63735E1F-BBA8-4137-BA6F-FDCF21BB6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2503" y="480453"/>
            <a:ext cx="7373388" cy="580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240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427F04FB-EDFB-4C95-A810-06ED3852CEB3}"/>
              </a:ext>
            </a:extLst>
          </p:cNvPr>
          <p:cNvSpPr/>
          <p:nvPr/>
        </p:nvSpPr>
        <p:spPr>
          <a:xfrm>
            <a:off x="532014" y="950160"/>
            <a:ext cx="8445731" cy="923330"/>
          </a:xfrm>
          <a:prstGeom prst="rect">
            <a:avLst/>
          </a:prstGeom>
        </p:spPr>
        <p:txBody>
          <a:bodyPr wrap="square">
            <a:spAutoFit/>
          </a:bodyPr>
          <a:lstStyle/>
          <a:p>
            <a:r>
              <a:rPr lang="en-IN" dirty="0">
                <a:solidFill>
                  <a:srgbClr val="333333"/>
                </a:solidFill>
                <a:latin typeface="Source Sans Pro" panose="020B0503030403020204" pitchFamily="34" charset="0"/>
              </a:rPr>
              <a:t>The heartbeat sensor is based on the principle of photo </a:t>
            </a:r>
            <a:r>
              <a:rPr lang="en-IN" dirty="0" err="1">
                <a:solidFill>
                  <a:srgbClr val="333333"/>
                </a:solidFill>
                <a:latin typeface="Source Sans Pro" panose="020B0503030403020204" pitchFamily="34" charset="0"/>
              </a:rPr>
              <a:t>phlethysmography</a:t>
            </a:r>
            <a:r>
              <a:rPr lang="en-IN" dirty="0">
                <a:solidFill>
                  <a:srgbClr val="333333"/>
                </a:solidFill>
                <a:latin typeface="Source Sans Pro" panose="020B0503030403020204" pitchFamily="34" charset="0"/>
              </a:rPr>
              <a:t>. It measures the change in volume of blood through any organ of the body which causes a change in the light intensity through that organ</a:t>
            </a:r>
            <a:endParaRPr lang="en-IN" dirty="0"/>
          </a:p>
        </p:txBody>
      </p:sp>
    </p:spTree>
    <p:extLst>
      <p:ext uri="{BB962C8B-B14F-4D97-AF65-F5344CB8AC3E}">
        <p14:creationId xmlns:p14="http://schemas.microsoft.com/office/powerpoint/2010/main" val="180416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p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6891" y="1841500"/>
            <a:ext cx="5651171" cy="3178784"/>
          </a:xfrm>
          <a:prstGeom prst="rect">
            <a:avLst/>
          </a:prstGeom>
        </p:spPr>
      </p:pic>
      <p:sp>
        <p:nvSpPr>
          <p:cNvPr id="5" name="TextBox 4"/>
          <p:cNvSpPr txBox="1"/>
          <p:nvPr/>
        </p:nvSpPr>
        <p:spPr>
          <a:xfrm>
            <a:off x="996462" y="269631"/>
            <a:ext cx="10363200" cy="646331"/>
          </a:xfrm>
          <a:prstGeom prst="rect">
            <a:avLst/>
          </a:prstGeom>
          <a:noFill/>
        </p:spPr>
        <p:txBody>
          <a:bodyPr wrap="square" rtlCol="0">
            <a:spAutoFit/>
          </a:bodyPr>
          <a:lstStyle/>
          <a:p>
            <a:r>
              <a:rPr lang="en-US" dirty="0" smtClean="0"/>
              <a:t>The prototype Model has been tested and for the purpose of demonstration, the car motor has been replaced with a compact motor.</a:t>
            </a:r>
            <a:endParaRPr lang="en-US" dirty="0"/>
          </a:p>
        </p:txBody>
      </p:sp>
      <p:pic>
        <p:nvPicPr>
          <p:cNvPr id="1026" name="Picture 2" descr="C:\Users\JsViLoBq\Downloads\Major proj-20200515T111215Z-001\Major proj\IMG_20200307_12020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200000">
            <a:off x="7618481" y="1386055"/>
            <a:ext cx="3115053" cy="4153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99441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p:cTn id="7" fill="hold" display="0">
                  <p:stCondLst>
                    <p:cond delay="indefinite"/>
                  </p:stCondLst>
                </p:cTn>
                <p:tgtEl>
                  <p:spTgt spid="3"/>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3A2307D-C2E5-457F-B3A9-B468AE1E0115}"/>
              </a:ext>
            </a:extLst>
          </p:cNvPr>
          <p:cNvSpPr>
            <a:spLocks noGrp="1"/>
          </p:cNvSpPr>
          <p:nvPr>
            <p:ph type="title"/>
          </p:nvPr>
        </p:nvSpPr>
        <p:spPr>
          <a:xfrm>
            <a:off x="3630611" y="249573"/>
            <a:ext cx="4433889" cy="1033128"/>
          </a:xfrm>
        </p:spPr>
        <p:txBody>
          <a:bodyPr/>
          <a:lstStyle/>
          <a:p>
            <a:pPr algn="ctr"/>
            <a:r>
              <a:rPr lang="en-IN" dirty="0" smtClean="0"/>
              <a:t>ATTACHMENTS</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939" y="2079626"/>
            <a:ext cx="2468562" cy="201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9264" y="2079626"/>
            <a:ext cx="3026651" cy="201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8502" y="2079626"/>
            <a:ext cx="3221896" cy="2016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749300" y="4305300"/>
            <a:ext cx="2273300" cy="369332"/>
          </a:xfrm>
          <a:prstGeom prst="rect">
            <a:avLst/>
          </a:prstGeom>
          <a:noFill/>
        </p:spPr>
        <p:txBody>
          <a:bodyPr wrap="square" rtlCol="0">
            <a:spAutoFit/>
          </a:bodyPr>
          <a:lstStyle/>
          <a:p>
            <a:pPr algn="ctr"/>
            <a:r>
              <a:rPr lang="en-US" dirty="0" smtClean="0"/>
              <a:t>MQ3 Sensor</a:t>
            </a:r>
            <a:endParaRPr lang="en-US" dirty="0"/>
          </a:p>
        </p:txBody>
      </p:sp>
      <p:sp>
        <p:nvSpPr>
          <p:cNvPr id="3" name="TextBox 2"/>
          <p:cNvSpPr txBox="1"/>
          <p:nvPr/>
        </p:nvSpPr>
        <p:spPr>
          <a:xfrm>
            <a:off x="4508500" y="4305300"/>
            <a:ext cx="2374900" cy="369332"/>
          </a:xfrm>
          <a:prstGeom prst="rect">
            <a:avLst/>
          </a:prstGeom>
          <a:noFill/>
        </p:spPr>
        <p:txBody>
          <a:bodyPr wrap="square" rtlCol="0">
            <a:spAutoFit/>
          </a:bodyPr>
          <a:lstStyle/>
          <a:p>
            <a:pPr algn="ctr"/>
            <a:r>
              <a:rPr lang="en-US" dirty="0" smtClean="0"/>
              <a:t>Web Cam</a:t>
            </a:r>
            <a:endParaRPr lang="en-US" dirty="0"/>
          </a:p>
        </p:txBody>
      </p:sp>
      <p:sp>
        <p:nvSpPr>
          <p:cNvPr id="5" name="TextBox 4"/>
          <p:cNvSpPr txBox="1"/>
          <p:nvPr/>
        </p:nvSpPr>
        <p:spPr>
          <a:xfrm>
            <a:off x="8951550" y="4305300"/>
            <a:ext cx="1955800" cy="369332"/>
          </a:xfrm>
          <a:prstGeom prst="rect">
            <a:avLst/>
          </a:prstGeom>
          <a:noFill/>
        </p:spPr>
        <p:txBody>
          <a:bodyPr wrap="square" rtlCol="0">
            <a:spAutoFit/>
          </a:bodyPr>
          <a:lstStyle/>
          <a:p>
            <a:pPr algn="ctr"/>
            <a:r>
              <a:rPr lang="en-US" dirty="0" smtClean="0"/>
              <a:t>Pulse sensor</a:t>
            </a:r>
            <a:endParaRPr lang="en-US" dirty="0"/>
          </a:p>
        </p:txBody>
      </p:sp>
    </p:spTree>
    <p:extLst>
      <p:ext uri="{BB962C8B-B14F-4D97-AF65-F5344CB8AC3E}">
        <p14:creationId xmlns:p14="http://schemas.microsoft.com/office/powerpoint/2010/main" val="1342938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3A2307D-C2E5-457F-B3A9-B468AE1E0115}"/>
              </a:ext>
            </a:extLst>
          </p:cNvPr>
          <p:cNvSpPr>
            <a:spLocks noGrp="1"/>
          </p:cNvSpPr>
          <p:nvPr>
            <p:ph type="title"/>
          </p:nvPr>
        </p:nvSpPr>
        <p:spPr>
          <a:xfrm>
            <a:off x="4837111" y="203200"/>
            <a:ext cx="2046289" cy="761999"/>
          </a:xfrm>
        </p:spPr>
        <p:txBody>
          <a:bodyPr/>
          <a:lstStyle/>
          <a:p>
            <a:pPr algn="ctr"/>
            <a:r>
              <a:rPr lang="en-IN" dirty="0" smtClean="0"/>
              <a:t>CODE</a:t>
            </a:r>
            <a:endParaRPr lang="en-IN" dirty="0"/>
          </a:p>
        </p:txBody>
      </p:sp>
    </p:spTree>
    <p:extLst>
      <p:ext uri="{BB962C8B-B14F-4D97-AF65-F5344CB8AC3E}">
        <p14:creationId xmlns:p14="http://schemas.microsoft.com/office/powerpoint/2010/main" val="2624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5529EFA5-156A-4ECC-9CF4-3D7DF8578E25}"/>
              </a:ext>
            </a:extLst>
          </p:cNvPr>
          <p:cNvSpPr>
            <a:spLocks noGrp="1"/>
          </p:cNvSpPr>
          <p:nvPr>
            <p:ph type="title"/>
          </p:nvPr>
        </p:nvSpPr>
        <p:spPr>
          <a:xfrm>
            <a:off x="684212" y="519339"/>
            <a:ext cx="8534400" cy="1507067"/>
          </a:xfrm>
        </p:spPr>
        <p:txBody>
          <a:bodyPr/>
          <a:lstStyle/>
          <a:p>
            <a:r>
              <a:rPr lang="en-IN" dirty="0"/>
              <a:t>INTRODUCTION</a:t>
            </a:r>
          </a:p>
        </p:txBody>
      </p:sp>
      <p:sp>
        <p:nvSpPr>
          <p:cNvPr id="7" name="Content Placeholder 6">
            <a:extLst>
              <a:ext uri="{FF2B5EF4-FFF2-40B4-BE49-F238E27FC236}">
                <a16:creationId xmlns:a16="http://schemas.microsoft.com/office/drawing/2014/main" xmlns="" id="{5CB9513A-1680-4A1E-A2B3-1DDC0433EC4B}"/>
              </a:ext>
            </a:extLst>
          </p:cNvPr>
          <p:cNvSpPr>
            <a:spLocks noGrp="1"/>
          </p:cNvSpPr>
          <p:nvPr>
            <p:ph idx="1"/>
          </p:nvPr>
        </p:nvSpPr>
        <p:spPr>
          <a:xfrm>
            <a:off x="684212" y="2298583"/>
            <a:ext cx="8534400" cy="4110606"/>
          </a:xfrm>
        </p:spPr>
        <p:txBody>
          <a:bodyPr/>
          <a:lstStyle/>
          <a:p>
            <a:pPr marL="0" indent="0">
              <a:buNone/>
            </a:pPr>
            <a:r>
              <a:rPr lang="en-IN" dirty="0"/>
              <a:t>The project takes into consideration of the real life problem of “Excessive drinking and use of narcotics substance in Public places” and provides a technological and monetarily feasible solution to the statement.</a:t>
            </a:r>
          </a:p>
          <a:p>
            <a:pPr marL="0" indent="0">
              <a:buNone/>
            </a:pPr>
            <a:r>
              <a:rPr lang="en-IN" dirty="0"/>
              <a:t>In the implementation of this project we are mainly focused on the safety of the People at public places like Mall, Subways etc.</a:t>
            </a:r>
          </a:p>
        </p:txBody>
      </p:sp>
    </p:spTree>
    <p:extLst>
      <p:ext uri="{BB962C8B-B14F-4D97-AF65-F5344CB8AC3E}">
        <p14:creationId xmlns:p14="http://schemas.microsoft.com/office/powerpoint/2010/main" val="32511541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3A2307D-C2E5-457F-B3A9-B468AE1E0115}"/>
              </a:ext>
            </a:extLst>
          </p:cNvPr>
          <p:cNvSpPr>
            <a:spLocks noGrp="1"/>
          </p:cNvSpPr>
          <p:nvPr>
            <p:ph type="title"/>
          </p:nvPr>
        </p:nvSpPr>
        <p:spPr>
          <a:xfrm>
            <a:off x="684211" y="2306972"/>
            <a:ext cx="10682871" cy="3687427"/>
          </a:xfrm>
        </p:spPr>
        <p:txBody>
          <a:bodyPr/>
          <a:lstStyle/>
          <a:p>
            <a:pPr algn="ctr"/>
            <a:r>
              <a:rPr lang="en-IN" dirty="0"/>
              <a:t>Thank you !!!</a:t>
            </a:r>
          </a:p>
        </p:txBody>
      </p:sp>
    </p:spTree>
    <p:extLst>
      <p:ext uri="{BB962C8B-B14F-4D97-AF65-F5344CB8AC3E}">
        <p14:creationId xmlns:p14="http://schemas.microsoft.com/office/powerpoint/2010/main" val="42800798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A0C63FF4-AA15-4E7E-940B-C9C8CBAD04C2}"/>
              </a:ext>
            </a:extLst>
          </p:cNvPr>
          <p:cNvSpPr>
            <a:spLocks noGrp="1"/>
          </p:cNvSpPr>
          <p:nvPr>
            <p:ph type="ctrTitle"/>
          </p:nvPr>
        </p:nvSpPr>
        <p:spPr>
          <a:xfrm>
            <a:off x="684212" y="685799"/>
            <a:ext cx="7713168" cy="824219"/>
          </a:xfrm>
        </p:spPr>
        <p:txBody>
          <a:bodyPr/>
          <a:lstStyle/>
          <a:p>
            <a:r>
              <a:rPr lang="en-IN" dirty="0"/>
              <a:t>Problem statement</a:t>
            </a:r>
          </a:p>
        </p:txBody>
      </p:sp>
      <p:sp>
        <p:nvSpPr>
          <p:cNvPr id="5" name="Subtitle 4">
            <a:extLst>
              <a:ext uri="{FF2B5EF4-FFF2-40B4-BE49-F238E27FC236}">
                <a16:creationId xmlns:a16="http://schemas.microsoft.com/office/drawing/2014/main" xmlns="" id="{E1ED15CA-8CE2-40DA-BE02-F9BF167A2764}"/>
              </a:ext>
            </a:extLst>
          </p:cNvPr>
          <p:cNvSpPr>
            <a:spLocks noGrp="1"/>
          </p:cNvSpPr>
          <p:nvPr>
            <p:ph type="subTitle" idx="1"/>
          </p:nvPr>
        </p:nvSpPr>
        <p:spPr>
          <a:xfrm>
            <a:off x="684211" y="1694577"/>
            <a:ext cx="10565425" cy="4096624"/>
          </a:xfrm>
        </p:spPr>
        <p:txBody>
          <a:bodyPr/>
          <a:lstStyle/>
          <a:p>
            <a:pPr marL="457200" indent="-457200">
              <a:buFont typeface="Wingdings" panose="05000000000000000000" pitchFamily="2" charset="2"/>
              <a:buChar char="v"/>
            </a:pPr>
            <a:r>
              <a:rPr lang="en-IN" dirty="0"/>
              <a:t>Everyday an average of 19 citizens in India die due to DUI.</a:t>
            </a:r>
          </a:p>
          <a:p>
            <a:pPr marL="457200" indent="-457200">
              <a:buFont typeface="Wingdings" panose="05000000000000000000" pitchFamily="2" charset="2"/>
              <a:buChar char="v"/>
            </a:pPr>
            <a:r>
              <a:rPr lang="en-IN" dirty="0"/>
              <a:t>Drink-driving accidents accounted for only 1.5% of all accidents, according to NCRB data, they were the deadliest, having a higher fatality rate than other causes, according to this analysis.</a:t>
            </a:r>
          </a:p>
          <a:p>
            <a:pPr marL="457200" indent="-457200">
              <a:buFont typeface="Wingdings" panose="05000000000000000000" pitchFamily="2" charset="2"/>
              <a:buChar char="v"/>
            </a:pPr>
            <a:r>
              <a:rPr lang="en-IN" dirty="0"/>
              <a:t> As many as 42% of victims of drink-driving accidents died, compared to accidents caused by over-speeding (30%), reckless driving (33%), and weather conditions (36%).</a:t>
            </a:r>
          </a:p>
          <a:p>
            <a:pPr marL="457200" indent="-457200">
              <a:buFont typeface="Wingdings" panose="05000000000000000000" pitchFamily="2" charset="2"/>
              <a:buChar char="v"/>
            </a:pPr>
            <a:r>
              <a:rPr lang="en-IN" dirty="0"/>
              <a:t>So, although the percentage of Drink-driving accident is less but the death ratio is maximum hence it is the most fatal type of accident.</a:t>
            </a:r>
          </a:p>
        </p:txBody>
      </p:sp>
    </p:spTree>
    <p:extLst>
      <p:ext uri="{BB962C8B-B14F-4D97-AF65-F5344CB8AC3E}">
        <p14:creationId xmlns:p14="http://schemas.microsoft.com/office/powerpoint/2010/main" val="1596499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Hp\Desktop\DRUNK D\hiral\sourc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415051" y="1194700"/>
            <a:ext cx="3763556" cy="21217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Hp\Pictures\Screenshots\Screenshot (8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6028" y="1200437"/>
            <a:ext cx="3763556" cy="21159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56028" y="4083037"/>
            <a:ext cx="3763556" cy="923330"/>
          </a:xfrm>
          <a:prstGeom prst="rect">
            <a:avLst/>
          </a:prstGeom>
          <a:noFill/>
        </p:spPr>
        <p:txBody>
          <a:bodyPr wrap="square" rtlCol="0">
            <a:spAutoFit/>
          </a:bodyPr>
          <a:lstStyle/>
          <a:p>
            <a:r>
              <a:rPr lang="en-IN" dirty="0"/>
              <a:t>390 stories of accidents due to  Drunk and drive published in TOI in the month of DEC, 2020.</a:t>
            </a:r>
          </a:p>
        </p:txBody>
      </p:sp>
      <p:sp>
        <p:nvSpPr>
          <p:cNvPr id="6" name="TextBox 5"/>
          <p:cNvSpPr txBox="1"/>
          <p:nvPr/>
        </p:nvSpPr>
        <p:spPr>
          <a:xfrm>
            <a:off x="4415051" y="3944539"/>
            <a:ext cx="3763556" cy="1200329"/>
          </a:xfrm>
          <a:prstGeom prst="rect">
            <a:avLst/>
          </a:prstGeom>
          <a:noFill/>
        </p:spPr>
        <p:txBody>
          <a:bodyPr wrap="square" rtlCol="0">
            <a:spAutoFit/>
          </a:bodyPr>
          <a:lstStyle/>
          <a:p>
            <a:r>
              <a:rPr lang="en-IN" dirty="0"/>
              <a:t>A viral video of a police man who is under the influence of alcohol </a:t>
            </a:r>
            <a:r>
              <a:rPr lang="en-IN" dirty="0" smtClean="0"/>
              <a:t>creating </a:t>
            </a:r>
            <a:r>
              <a:rPr lang="en-IN" dirty="0"/>
              <a:t>a scene in a metro train in DELHI.</a:t>
            </a:r>
          </a:p>
        </p:txBody>
      </p:sp>
      <p:pic>
        <p:nvPicPr>
          <p:cNvPr id="1029" name="Picture 5" descr="C:\Users\Hp\Desktop\DRUNK D\hiral\drunk_570873_2019081912223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895" y="1200437"/>
            <a:ext cx="3771920" cy="21217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51895" y="3944538"/>
            <a:ext cx="3771920" cy="1200329"/>
          </a:xfrm>
          <a:prstGeom prst="rect">
            <a:avLst/>
          </a:prstGeom>
          <a:noFill/>
        </p:spPr>
        <p:txBody>
          <a:bodyPr wrap="square" rtlCol="0">
            <a:spAutoFit/>
          </a:bodyPr>
          <a:lstStyle/>
          <a:p>
            <a:r>
              <a:rPr lang="en-IN" dirty="0"/>
              <a:t>Seldom we find people at public places who are under influence of alcohol creating embarrassing scenes.</a:t>
            </a:r>
          </a:p>
        </p:txBody>
      </p:sp>
    </p:spTree>
    <p:extLst>
      <p:ext uri="{BB962C8B-B14F-4D97-AF65-F5344CB8AC3E}">
        <p14:creationId xmlns:p14="http://schemas.microsoft.com/office/powerpoint/2010/main" val="753576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0DEE1433-9AEF-4199-AB43-F7EC1853CF21}"/>
              </a:ext>
            </a:extLst>
          </p:cNvPr>
          <p:cNvSpPr>
            <a:spLocks noGrp="1"/>
          </p:cNvSpPr>
          <p:nvPr>
            <p:ph idx="1"/>
          </p:nvPr>
        </p:nvSpPr>
        <p:spPr>
          <a:xfrm>
            <a:off x="340262" y="469784"/>
            <a:ext cx="11714717" cy="5729680"/>
          </a:xfrm>
        </p:spPr>
        <p:txBody>
          <a:bodyPr>
            <a:normAutofit fontScale="85000" lnSpcReduction="20000"/>
          </a:bodyPr>
          <a:lstStyle/>
          <a:p>
            <a:pPr marL="0" indent="0">
              <a:buNone/>
            </a:pPr>
            <a:r>
              <a:rPr lang="en-IN" sz="4000" b="1" dirty="0"/>
              <a:t>Who is most at risk?</a:t>
            </a:r>
          </a:p>
          <a:p>
            <a:pPr marL="0" indent="0">
              <a:buNone/>
            </a:pPr>
            <a:r>
              <a:rPr lang="en-IN" b="1" dirty="0"/>
              <a:t>Young people:</a:t>
            </a:r>
            <a:endParaRPr lang="en-IN" dirty="0"/>
          </a:p>
          <a:p>
            <a:r>
              <a:rPr lang="en-IN" dirty="0"/>
              <a:t>At all levels of blood alcohol concentration (BAC), the risk of being involved in a crash is greater for young people than for older people.</a:t>
            </a:r>
          </a:p>
          <a:p>
            <a:r>
              <a:rPr lang="en-IN" dirty="0"/>
              <a:t>Among drivers with BAC levels of 0.08% or higher involved in fatal crashes in 2016, nearly three in 10 were between 25 and 34 years of age (27%). The next two largest groups were ages 21 to 24 (26%) and 35 to 44 (22%).</a:t>
            </a:r>
          </a:p>
          <a:p>
            <a:r>
              <a:rPr lang="en-IN" dirty="0"/>
              <a:t>Bad Influence of alcohol and Passive smoking specially on children's </a:t>
            </a:r>
          </a:p>
          <a:p>
            <a:pPr marL="0" indent="0">
              <a:buNone/>
            </a:pPr>
            <a:r>
              <a:rPr lang="en-IN" b="1" dirty="0"/>
              <a:t>Passive Smoking:</a:t>
            </a:r>
            <a:endParaRPr lang="en-IN" dirty="0"/>
          </a:p>
          <a:p>
            <a:r>
              <a:rPr lang="en-IN" dirty="0"/>
              <a:t>Passive smoking increases the risk of coronary heart disease by 25-40% </a:t>
            </a:r>
            <a:br>
              <a:rPr lang="en-IN" dirty="0"/>
            </a:br>
            <a:r>
              <a:rPr lang="en-IN" dirty="0"/>
              <a:t>- almost the </a:t>
            </a:r>
            <a:r>
              <a:rPr lang="en-IN" u="sng" dirty="0"/>
              <a:t>same level</a:t>
            </a:r>
            <a:r>
              <a:rPr lang="en-IN" dirty="0"/>
              <a:t> as a smoker</a:t>
            </a:r>
          </a:p>
          <a:p>
            <a:pPr marL="0" indent="0">
              <a:buNone/>
            </a:pPr>
            <a:r>
              <a:rPr lang="en-IN" b="1" dirty="0"/>
              <a:t>Motorcyclists:</a:t>
            </a:r>
            <a:endParaRPr lang="en-IN" dirty="0"/>
          </a:p>
          <a:p>
            <a:r>
              <a:rPr lang="en-IN" dirty="0"/>
              <a:t>Among motorcyclists killed in fatal crashes in 2016, 25% had BACs of 0.08% or greater.</a:t>
            </a:r>
          </a:p>
          <a:p>
            <a:r>
              <a:rPr lang="en-IN" dirty="0"/>
              <a:t>Motorcyclists ages 35-39 have the highest percentage of deaths with BACs of 0.08% or greater (38% in 2016).</a:t>
            </a:r>
          </a:p>
          <a:p>
            <a:pPr marL="0" indent="0">
              <a:buNone/>
            </a:pPr>
            <a:r>
              <a:rPr lang="en-IN" b="1" dirty="0"/>
              <a:t>Drivers with prior driving while impaired (DWI) convictions:</a:t>
            </a:r>
            <a:endParaRPr lang="en-IN" dirty="0"/>
          </a:p>
          <a:p>
            <a:r>
              <a:rPr lang="en-IN" dirty="0"/>
              <a:t>Drivers with a BAC of 0.08% or higher involved in fatal crashes were 4.5 times more likely to have a prior conviction for DWI than were drivers with no alcohol in their system. (9% and 2%, respectively).</a:t>
            </a:r>
          </a:p>
        </p:txBody>
      </p:sp>
    </p:spTree>
    <p:extLst>
      <p:ext uri="{BB962C8B-B14F-4D97-AF65-F5344CB8AC3E}">
        <p14:creationId xmlns:p14="http://schemas.microsoft.com/office/powerpoint/2010/main" val="172171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A4AE155-EB90-4E1B-BCF3-784AE3B33C73}"/>
              </a:ext>
            </a:extLst>
          </p:cNvPr>
          <p:cNvSpPr>
            <a:spLocks noGrp="1"/>
          </p:cNvSpPr>
          <p:nvPr>
            <p:ph type="ctrTitle"/>
          </p:nvPr>
        </p:nvSpPr>
        <p:spPr>
          <a:xfrm>
            <a:off x="684212" y="685800"/>
            <a:ext cx="8157784" cy="832608"/>
          </a:xfrm>
        </p:spPr>
        <p:txBody>
          <a:bodyPr/>
          <a:lstStyle/>
          <a:p>
            <a:r>
              <a:rPr lang="en-IN" dirty="0"/>
              <a:t>Literature survey</a:t>
            </a:r>
          </a:p>
        </p:txBody>
      </p:sp>
      <p:sp>
        <p:nvSpPr>
          <p:cNvPr id="5" name="Subtitle 4">
            <a:extLst>
              <a:ext uri="{FF2B5EF4-FFF2-40B4-BE49-F238E27FC236}">
                <a16:creationId xmlns:a16="http://schemas.microsoft.com/office/drawing/2014/main" xmlns="" id="{4949FCC6-2882-4E8F-9148-68FB7812A499}"/>
              </a:ext>
            </a:extLst>
          </p:cNvPr>
          <p:cNvSpPr>
            <a:spLocks noGrp="1"/>
          </p:cNvSpPr>
          <p:nvPr>
            <p:ph type="subTitle" idx="1"/>
          </p:nvPr>
        </p:nvSpPr>
        <p:spPr/>
        <p:txBody>
          <a:bodyPr/>
          <a:lstStyle/>
          <a:p>
            <a:pPr marL="342900" indent="-342900">
              <a:buFont typeface="Wingdings" panose="05000000000000000000" pitchFamily="2" charset="2"/>
              <a:buChar char="v"/>
            </a:pPr>
            <a:r>
              <a:rPr lang="en-IN" dirty="0"/>
              <a:t>Existing System </a:t>
            </a:r>
          </a:p>
          <a:p>
            <a:pPr marL="342900" indent="-342900">
              <a:buFont typeface="Wingdings" panose="05000000000000000000" pitchFamily="2" charset="2"/>
              <a:buChar char="v"/>
            </a:pPr>
            <a:r>
              <a:rPr lang="en-IN" dirty="0"/>
              <a:t>Drawbacks in the system </a:t>
            </a:r>
          </a:p>
          <a:p>
            <a:pPr marL="342900" indent="-342900">
              <a:buFont typeface="Wingdings" panose="05000000000000000000" pitchFamily="2" charset="2"/>
              <a:buChar char="v"/>
            </a:pPr>
            <a:r>
              <a:rPr lang="en-IN" dirty="0"/>
              <a:t>Proposed System</a:t>
            </a:r>
          </a:p>
        </p:txBody>
      </p:sp>
    </p:spTree>
    <p:extLst>
      <p:ext uri="{BB962C8B-B14F-4D97-AF65-F5344CB8AC3E}">
        <p14:creationId xmlns:p14="http://schemas.microsoft.com/office/powerpoint/2010/main" val="2304840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3E39E19-25E5-40E2-8821-A150C155174F}"/>
              </a:ext>
            </a:extLst>
          </p:cNvPr>
          <p:cNvSpPr>
            <a:spLocks noGrp="1"/>
          </p:cNvSpPr>
          <p:nvPr>
            <p:ph type="ctrTitle"/>
          </p:nvPr>
        </p:nvSpPr>
        <p:spPr>
          <a:xfrm>
            <a:off x="684211" y="685799"/>
            <a:ext cx="9449689" cy="706773"/>
          </a:xfrm>
        </p:spPr>
        <p:txBody>
          <a:bodyPr>
            <a:normAutofit fontScale="90000"/>
          </a:bodyPr>
          <a:lstStyle/>
          <a:p>
            <a:r>
              <a:rPr lang="en-IN" dirty="0"/>
              <a:t>Existing system</a:t>
            </a:r>
          </a:p>
        </p:txBody>
      </p:sp>
      <p:sp>
        <p:nvSpPr>
          <p:cNvPr id="5" name="Subtitle 4">
            <a:extLst>
              <a:ext uri="{FF2B5EF4-FFF2-40B4-BE49-F238E27FC236}">
                <a16:creationId xmlns:a16="http://schemas.microsoft.com/office/drawing/2014/main" xmlns="" id="{A2DC1A53-ED46-4A37-9F01-EE9FF0D4A7AA}"/>
              </a:ext>
            </a:extLst>
          </p:cNvPr>
          <p:cNvSpPr>
            <a:spLocks noGrp="1"/>
          </p:cNvSpPr>
          <p:nvPr>
            <p:ph type="subTitle" idx="1"/>
          </p:nvPr>
        </p:nvSpPr>
        <p:spPr>
          <a:xfrm>
            <a:off x="684211" y="1526796"/>
            <a:ext cx="11362380" cy="697789"/>
          </a:xfrm>
        </p:spPr>
        <p:txBody>
          <a:bodyPr>
            <a:normAutofit lnSpcReduction="10000"/>
          </a:bodyPr>
          <a:lstStyle/>
          <a:p>
            <a:r>
              <a:rPr lang="en-IN" dirty="0"/>
              <a:t>In this slide we will focus on Security Systems that already exist but could be made more effective if Narcotic identification and interaction checker are used. </a:t>
            </a:r>
          </a:p>
        </p:txBody>
      </p:sp>
      <p:pic>
        <p:nvPicPr>
          <p:cNvPr id="2050" name="Picture 2" descr="C:\Users\Hp\Desktop\DRUNK D\hiral\security-300x2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989" y="2362200"/>
            <a:ext cx="2857500" cy="21336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Hp\Desktop\DRUNK D\hiral\98324563-569f27555f9b58eba4acc33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7892" y="2362200"/>
            <a:ext cx="3211773" cy="21411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Hp\Desktop\DRUNK D\hiral\drunk driving_5818.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82553" y="2362200"/>
            <a:ext cx="3849806" cy="2155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554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83E39E19-25E5-40E2-8821-A150C155174F}"/>
              </a:ext>
            </a:extLst>
          </p:cNvPr>
          <p:cNvSpPr>
            <a:spLocks noGrp="1"/>
          </p:cNvSpPr>
          <p:nvPr>
            <p:ph type="ctrTitle"/>
          </p:nvPr>
        </p:nvSpPr>
        <p:spPr>
          <a:xfrm>
            <a:off x="684211" y="685799"/>
            <a:ext cx="9449689" cy="706773"/>
          </a:xfrm>
        </p:spPr>
        <p:txBody>
          <a:bodyPr>
            <a:normAutofit fontScale="90000"/>
          </a:bodyPr>
          <a:lstStyle/>
          <a:p>
            <a:r>
              <a:rPr lang="en-IN" dirty="0"/>
              <a:t>Existing system</a:t>
            </a:r>
          </a:p>
        </p:txBody>
      </p:sp>
      <p:sp>
        <p:nvSpPr>
          <p:cNvPr id="5" name="Subtitle 4">
            <a:extLst>
              <a:ext uri="{FF2B5EF4-FFF2-40B4-BE49-F238E27FC236}">
                <a16:creationId xmlns:a16="http://schemas.microsoft.com/office/drawing/2014/main" xmlns="" id="{A2DC1A53-ED46-4A37-9F01-EE9FF0D4A7AA}"/>
              </a:ext>
            </a:extLst>
          </p:cNvPr>
          <p:cNvSpPr>
            <a:spLocks noGrp="1"/>
          </p:cNvSpPr>
          <p:nvPr>
            <p:ph type="subTitle" idx="1"/>
          </p:nvPr>
        </p:nvSpPr>
        <p:spPr>
          <a:xfrm>
            <a:off x="684211" y="1526796"/>
            <a:ext cx="11362380" cy="4278385"/>
          </a:xfrm>
        </p:spPr>
        <p:txBody>
          <a:bodyPr>
            <a:normAutofit/>
          </a:bodyPr>
          <a:lstStyle/>
          <a:p>
            <a:r>
              <a:rPr lang="en-IN" dirty="0"/>
              <a:t>As per the previous researches which have been done on the alcohol detection some of the authors proposed their ideas among them.</a:t>
            </a:r>
          </a:p>
          <a:p>
            <a:endParaRPr lang="en-IN" dirty="0"/>
          </a:p>
          <a:p>
            <a:pPr marL="342900" indent="-342900" algn="just">
              <a:buFont typeface="Wingdings" panose="05000000000000000000" pitchFamily="2" charset="2"/>
              <a:buChar char="v"/>
            </a:pPr>
            <a:r>
              <a:rPr lang="en-IN" dirty="0"/>
              <a:t> Z. </a:t>
            </a:r>
            <a:r>
              <a:rPr lang="en-IN" dirty="0" err="1"/>
              <a:t>Xiaoronget</a:t>
            </a:r>
            <a:r>
              <a:rPr lang="en-IN" dirty="0"/>
              <a:t> proposed a model for automatic alcohol detection based on using alcohol sensor MQ-3 and IOT, he used STC12C516A microcontroller and alcohol sensor as </a:t>
            </a:r>
            <a:r>
              <a:rPr lang="en-IN" dirty="0" err="1"/>
              <a:t>maincomponents</a:t>
            </a:r>
            <a:r>
              <a:rPr lang="en-IN" dirty="0"/>
              <a:t>, by using these he detect the alcohol contentment in the breath same as the breath </a:t>
            </a:r>
            <a:r>
              <a:rPr lang="en-IN" dirty="0" err="1"/>
              <a:t>analyzer</a:t>
            </a:r>
            <a:r>
              <a:rPr lang="en-IN" dirty="0"/>
              <a:t>, author fits alcohol sensor, LCD display, GPRS module in the vehicle, if </a:t>
            </a:r>
            <a:r>
              <a:rPr lang="en-IN" dirty="0" err="1"/>
              <a:t>thealcohol</a:t>
            </a:r>
            <a:r>
              <a:rPr lang="en-IN" dirty="0"/>
              <a:t> content detect over the limit then automatically </a:t>
            </a:r>
            <a:r>
              <a:rPr lang="en-IN" dirty="0" err="1"/>
              <a:t>buzzering</a:t>
            </a:r>
            <a:r>
              <a:rPr lang="en-IN" dirty="0"/>
              <a:t> sound, LCD display will show the range of the alcohol content in the breath at the same time it sends the information to nearby cops with exact location of the vehicle the vehicle automatically off.</a:t>
            </a:r>
          </a:p>
        </p:txBody>
      </p:sp>
    </p:spTree>
    <p:extLst>
      <p:ext uri="{BB962C8B-B14F-4D97-AF65-F5344CB8AC3E}">
        <p14:creationId xmlns:p14="http://schemas.microsoft.com/office/powerpoint/2010/main" val="2768303583"/>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xmlns=""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339</TotalTime>
  <Words>1454</Words>
  <Application>Microsoft Office PowerPoint</Application>
  <PresentationFormat>Custom</PresentationFormat>
  <Paragraphs>95</Paragraphs>
  <Slides>30</Slides>
  <Notes>0</Notes>
  <HiddenSlides>0</HiddenSlides>
  <MMClips>1</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Slice</vt:lpstr>
      <vt:lpstr>Major project  review</vt:lpstr>
      <vt:lpstr>Narcotic identification and interaction checker based on IoT and Machine learning to minimise the fatalities  </vt:lpstr>
      <vt:lpstr>INTRODUCTION</vt:lpstr>
      <vt:lpstr>Problem statement</vt:lpstr>
      <vt:lpstr>PowerPoint Presentation</vt:lpstr>
      <vt:lpstr>PowerPoint Presentation</vt:lpstr>
      <vt:lpstr>Literature survey</vt:lpstr>
      <vt:lpstr>Existing system</vt:lpstr>
      <vt:lpstr>Existing system</vt:lpstr>
      <vt:lpstr>PowerPoint Presentation</vt:lpstr>
      <vt:lpstr>Drawbacks of the system</vt:lpstr>
      <vt:lpstr>Proposed system</vt:lpstr>
      <vt:lpstr>PowerPoint Presentation</vt:lpstr>
      <vt:lpstr>Usefulness of the project</vt:lpstr>
      <vt:lpstr>PowerPoint Presentation</vt:lpstr>
      <vt:lpstr>Proposed system Architecture</vt:lpstr>
      <vt:lpstr>PowerPoint Presentation</vt:lpstr>
      <vt:lpstr>Drowsiness detection module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ATTACHMENTS</vt:lpstr>
      <vt:lpstr>CODE</vt:lpstr>
      <vt:lpstr>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zeroth review</dc:title>
  <dc:creator>Harsh Tiwari</dc:creator>
  <cp:lastModifiedBy>JsViLoBq</cp:lastModifiedBy>
  <cp:revision>27</cp:revision>
  <dcterms:created xsi:type="dcterms:W3CDTF">2019-10-14T19:02:37Z</dcterms:created>
  <dcterms:modified xsi:type="dcterms:W3CDTF">2020-05-15T11:53:57Z</dcterms:modified>
</cp:coreProperties>
</file>